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374" r:id="rId4"/>
    <p:sldId id="398" r:id="rId5"/>
    <p:sldId id="399" r:id="rId6"/>
    <p:sldId id="385" r:id="rId7"/>
    <p:sldId id="388" r:id="rId8"/>
    <p:sldId id="390" r:id="rId9"/>
    <p:sldId id="386" r:id="rId10"/>
    <p:sldId id="389" r:id="rId11"/>
    <p:sldId id="391" r:id="rId12"/>
    <p:sldId id="393" r:id="rId13"/>
    <p:sldId id="392" r:id="rId14"/>
    <p:sldId id="394" r:id="rId15"/>
    <p:sldId id="395" r:id="rId16"/>
    <p:sldId id="396" r:id="rId17"/>
    <p:sldId id="387" r:id="rId18"/>
    <p:sldId id="397" r:id="rId19"/>
    <p:sldId id="384" r:id="rId20"/>
    <p:sldId id="335" r:id="rId21"/>
    <p:sldId id="35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val="1"/>
      </p:ext>
    </p:extLst>
  </p:showPr>
  <p:clrMru>
    <a:srgbClr val="CAAB10"/>
    <a:srgbClr val="C9B605"/>
    <a:srgbClr val="FF9933"/>
    <a:srgbClr val="FFCC00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0435" autoAdjust="0"/>
  </p:normalViewPr>
  <p:slideViewPr>
    <p:cSldViewPr>
      <p:cViewPr varScale="1">
        <p:scale>
          <a:sx n="91" d="100"/>
          <a:sy n="91" d="100"/>
        </p:scale>
        <p:origin x="-9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76"/>
    </p:cViewPr>
  </p:sorterViewPr>
  <p:notesViewPr>
    <p:cSldViewPr>
      <p:cViewPr varScale="1">
        <p:scale>
          <a:sx n="92" d="100"/>
          <a:sy n="92" d="100"/>
        </p:scale>
        <p:origin x="-16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F06C4-8922-405E-8FB3-EA283DC72AD3}" type="datetimeFigureOut">
              <a:rPr lang="en-US" smtClean="0"/>
              <a:pPr/>
              <a:t>9/15/2013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6D04D-BF9A-4B5C-A532-153501A7D3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885E-9B29-45DA-A333-2D967E1F3D73}" type="datetimeFigureOut">
              <a:rPr lang="en-US" smtClean="0"/>
              <a:pPr/>
              <a:t>9/15/2013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B145-F9D5-491E-8B2B-A7C862A659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56187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DB89F1-3202-4456-8B8E-51917AA10401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58465" y="686473"/>
            <a:ext cx="4941072" cy="342811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13992" y="4342939"/>
            <a:ext cx="5025418" cy="411033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rather than from a didactic, passive role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1B145-F9D5-491E-8B2B-A7C862A659C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3" descr="dds.pict                                                       0002CD12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Anatomical Society Joint Meeting</a:t>
            </a:r>
          </a:p>
          <a:p>
            <a:r>
              <a:rPr lang="en-US" altLang="en-US" dirty="0" smtClean="0"/>
              <a:t>Royal College of Surgeons Edinburgh</a:t>
            </a:r>
          </a:p>
          <a:p>
            <a:endParaRPr lang="en-US" alt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56FBC-FE09-4FB1-B4D3-08C42C17DA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1752600"/>
            <a:ext cx="1943100" cy="4343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752600"/>
            <a:ext cx="5676900" cy="4343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Anatomical Society Joint Meeting</a:t>
            </a:r>
          </a:p>
          <a:p>
            <a:r>
              <a:rPr lang="en-US" altLang="en-US" dirty="0" smtClean="0"/>
              <a:t>Royal College of Surgeons Edinburgh</a:t>
            </a:r>
          </a:p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C85B4-60F4-4AEA-B1E9-49A2283C85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D9D83555-C210-6649-9023-42CD58601F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815291" cy="3505200"/>
          </a:xfrm>
        </p:spPr>
        <p:txBody>
          <a:bodyPr/>
          <a:lstStyle>
            <a:lvl1pPr>
              <a:buClrTx/>
              <a:defRPr/>
            </a:lvl1pPr>
            <a:lvl2pPr>
              <a:buClrTx/>
              <a:buSzPct val="80000"/>
              <a:buFont typeface="Lucida Grande"/>
              <a:buChar char="−"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28992" y="621508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dirty="0" err="1" smtClean="0"/>
              <a:t>CultureTECH</a:t>
            </a:r>
            <a:r>
              <a:rPr lang="en-US" altLang="en-US" sz="1400" dirty="0" smtClean="0"/>
              <a:t> / </a:t>
            </a:r>
            <a:r>
              <a:rPr lang="en-US" altLang="en-US" sz="1400" dirty="0" err="1" smtClean="0"/>
              <a:t>Loebner</a:t>
            </a:r>
            <a:r>
              <a:rPr lang="en-US" altLang="en-US" sz="1400" dirty="0" smtClean="0"/>
              <a:t> Prize</a:t>
            </a:r>
          </a:p>
          <a:p>
            <a:pPr algn="ctr"/>
            <a:r>
              <a:rPr lang="en-US" altLang="en-US" sz="1400" dirty="0" smtClean="0"/>
              <a:t>Derry, N Ireland</a:t>
            </a:r>
            <a:endParaRPr lang="en-GB" sz="140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42910" y="626449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/>
              <a:t>13 September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Anatomical Society Joint Meeting</a:t>
            </a:r>
          </a:p>
          <a:p>
            <a:r>
              <a:rPr lang="en-US" altLang="en-US" dirty="0" smtClean="0"/>
              <a:t>Royal College of Surgeons Edinburgh</a:t>
            </a:r>
          </a:p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A0DBD-BFFB-4699-8980-FAACA188F5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743200"/>
            <a:ext cx="32004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12 Jul 2012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2D71C-BE58-4EB7-959A-2FD936470D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E0426-4FD8-4E82-8DBA-909E90CB4C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DC9C6-D1C2-4F7D-822F-EC79F7FC1C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3200"/>
            <a:ext cx="7815291" cy="3352800"/>
          </a:xfrm>
        </p:spPr>
        <p:txBody>
          <a:bodyPr vert="horz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12 Jul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80DC3-D70D-4D9D-934E-D222303F38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910" y="6264495"/>
            <a:ext cx="114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/>
              <a:t>12 July 2012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45627-7260-4180-9BD4-6E08C2D8E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 dirty="0" smtClean="0"/>
              <a:t>13 September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dirty="0" err="1" smtClean="0"/>
              <a:t>CultureTECH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Loebner</a:t>
            </a:r>
            <a:r>
              <a:rPr lang="en-US" altLang="en-US" dirty="0" smtClean="0"/>
              <a:t> Prize</a:t>
            </a:r>
          </a:p>
          <a:p>
            <a:r>
              <a:rPr lang="en-US" altLang="en-US" dirty="0" smtClean="0"/>
              <a:t>Derry, N Ireland</a:t>
            </a:r>
            <a:endParaRPr lang="en-GB" dirty="0" smtClean="0"/>
          </a:p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C2D71C-BE58-4EB7-959A-2FD936470D4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5" descr="dds.pict                                                       0002CD12Macintosh HD                   B191BFFC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76199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9" r:id="rId7"/>
    <p:sldLayoutId id="2147483667" r:id="rId8"/>
    <p:sldLayoutId id="2147483668" r:id="rId9"/>
    <p:sldLayoutId id="2147483670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pitchFamily="3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8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rdna.com/quizzes/bartle-test-of-gamer-psycholog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gsa.ac.uk/dds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ma@gsa.ac.uk" TargetMode="External"/><Relationship Id="rId5" Type="http://schemas.openxmlformats.org/officeDocument/2006/relationships/hyperlink" Target="http://twitter.com/#!/ddsgsa" TargetMode="External"/><Relationship Id="rId4" Type="http://schemas.openxmlformats.org/officeDocument/2006/relationships/hyperlink" Target="http://facebook.com/digitaldesignstudi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.Ma\Documents\My%20Dropbox\Aug2013\Research\Loebner\DDS%20Commercial%20Presentation%20.ppt_media\Edinburgh_Main_02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.Ma\Documents\My%20Dropbox\Aug2013\Research\Loebner\DDS%20Commercial%20Presentation%20.ppt_media\--Flood_Clip.m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76273" y="2414590"/>
            <a:ext cx="7910569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GB" sz="3200" b="1" dirty="0" smtClean="0">
                <a:latin typeface="Times-Bold"/>
              </a:rPr>
              <a:t>The Imitation Game in Games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Times-Bold"/>
              </a:rPr>
              <a:t>Distinguishing NPC from Human Player</a:t>
            </a:r>
            <a:endParaRPr lang="en-GB" dirty="0">
              <a:latin typeface="Times-Bold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8663" y="4429132"/>
            <a:ext cx="7286676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dirty="0" smtClean="0"/>
              <a:t>Prof. Minhua Eunice Ma  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Professor of Computer Games Technology</a:t>
            </a:r>
            <a:br>
              <a:rPr lang="en-GB" sz="1800" dirty="0" smtClean="0"/>
            </a:br>
            <a:r>
              <a:rPr lang="en-GB" sz="1800" dirty="0" smtClean="0"/>
              <a:t>Digital Design Studio, Glasgow School of Art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University of Glasgow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BotPrize</a:t>
            </a:r>
            <a:r>
              <a:rPr lang="en-GB" dirty="0" smtClean="0"/>
              <a:t> 2012 results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2857496"/>
          <a:ext cx="3955264" cy="2926080"/>
        </p:xfrm>
        <a:graphic>
          <a:graphicData uri="http://schemas.openxmlformats.org/drawingml/2006/table">
            <a:tbl>
              <a:tblPr/>
              <a:tblGrid>
                <a:gridCol w="1977632"/>
                <a:gridCol w="1977632"/>
              </a:tblGrid>
              <a:tr h="354332">
                <a:tc>
                  <a:txBody>
                    <a:bodyPr/>
                    <a:lstStyle/>
                    <a:p>
                      <a:r>
                        <a:rPr lang="en-GB" dirty="0" err="1"/>
                        <a:t>bot</a:t>
                      </a:r>
                      <a:r>
                        <a:rPr lang="en-GB" dirty="0"/>
                        <a:t>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humanness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04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MirrorBot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52.2 %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UT^2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51.9 %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ICE-CIG2012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36.0 %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NeuroBot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26.1 %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GladiatorBot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21.7 %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AmisBot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16.0 %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34.2 %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1968" y="2857496"/>
          <a:ext cx="4286312" cy="2194560"/>
        </p:xfrm>
        <a:graphic>
          <a:graphicData uri="http://schemas.openxmlformats.org/drawingml/2006/table">
            <a:tbl>
              <a:tblPr/>
              <a:tblGrid>
                <a:gridCol w="2143156"/>
                <a:gridCol w="2143156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player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humanness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0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Samaneh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Rastegari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53.3 %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Craig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Speelman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52.2 %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John Weise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30.8 %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Chris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</a:rPr>
                        <a:t>Holme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</a:rPr>
                        <a:t>26.3 %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23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41.4 %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73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38759" y="2395831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NPCs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8" y="239583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Human Players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566" y="578645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Epic bots            37.8%</a:t>
            </a:r>
            <a:endParaRPr lang="en-GB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5286388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Only judgements made by human judges are counted.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How about game-based Turing test in board game or casual games platform?</a:t>
            </a:r>
          </a:p>
          <a:p>
            <a:r>
              <a:rPr lang="en-GB" sz="2000" dirty="0" smtClean="0"/>
              <a:t>The limitation by the platform of 3D video games is removed</a:t>
            </a:r>
          </a:p>
          <a:p>
            <a:r>
              <a:rPr lang="en-GB" sz="2000" dirty="0" smtClean="0"/>
              <a:t>Computer players are virtually unbeatable by humans in chess, poker, and many other </a:t>
            </a:r>
            <a:r>
              <a:rPr lang="en-GB" sz="2000" dirty="0" smtClean="0"/>
              <a:t>games</a:t>
            </a:r>
          </a:p>
          <a:p>
            <a:pPr lvl="1"/>
            <a:r>
              <a:rPr lang="en-GB" sz="1600" dirty="0" smtClean="0"/>
              <a:t>Deep </a:t>
            </a:r>
            <a:r>
              <a:rPr lang="en-GB" sz="1600" dirty="0" smtClean="0"/>
              <a:t>Blue vs. Garry </a:t>
            </a:r>
            <a:r>
              <a:rPr lang="en-GB" sz="1600" dirty="0" smtClean="0"/>
              <a:t>Kasparov (1997)</a:t>
            </a:r>
          </a:p>
          <a:p>
            <a:pPr lvl="1"/>
            <a:r>
              <a:rPr lang="en-GB" sz="1600" dirty="0" smtClean="0"/>
              <a:t>Watson vs. </a:t>
            </a:r>
            <a:r>
              <a:rPr lang="nb-NO" sz="1600" dirty="0" smtClean="0"/>
              <a:t>Ken Jennings </a:t>
            </a:r>
            <a:r>
              <a:rPr lang="nb-NO" sz="1600" dirty="0" smtClean="0"/>
              <a:t>&amp; </a:t>
            </a:r>
            <a:r>
              <a:rPr lang="nb-NO" sz="1600" dirty="0" smtClean="0"/>
              <a:t>Brad </a:t>
            </a:r>
            <a:r>
              <a:rPr lang="nb-NO" sz="1600" dirty="0" smtClean="0"/>
              <a:t>Rutter (2012)</a:t>
            </a:r>
            <a:endParaRPr lang="en-GB" sz="1600" dirty="0" smtClean="0"/>
          </a:p>
          <a:p>
            <a:r>
              <a:rPr lang="en-GB" sz="2000" dirty="0" smtClean="0"/>
              <a:t>Many fans and chess lovers plays online matches, but who are we playing with?</a:t>
            </a:r>
          </a:p>
          <a:p>
            <a:r>
              <a:rPr lang="en-GB" sz="2000" dirty="0" smtClean="0"/>
              <a:t>Has computer passed the Turing </a:t>
            </a:r>
            <a:r>
              <a:rPr lang="en-GB" sz="2000" dirty="0" smtClean="0"/>
              <a:t>Test </a:t>
            </a:r>
            <a:r>
              <a:rPr lang="en-GB" sz="2000" dirty="0" smtClean="0"/>
              <a:t>in these games?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However, not all games involve humanoid character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to create </a:t>
            </a:r>
            <a:r>
              <a:rPr lang="en-GB" i="1" dirty="0" smtClean="0"/>
              <a:t>unbeatable</a:t>
            </a:r>
            <a:r>
              <a:rPr lang="en-GB" dirty="0" smtClean="0"/>
              <a:t> games</a:t>
            </a:r>
          </a:p>
          <a:p>
            <a:r>
              <a:rPr lang="en-GB" dirty="0" smtClean="0"/>
              <a:t>but </a:t>
            </a:r>
            <a:r>
              <a:rPr lang="en-GB" dirty="0" smtClean="0"/>
              <a:t>to create </a:t>
            </a:r>
            <a:r>
              <a:rPr lang="en-GB" i="1" dirty="0" smtClean="0"/>
              <a:t>indistinguishable</a:t>
            </a:r>
            <a:r>
              <a:rPr lang="en-GB" dirty="0" smtClean="0"/>
              <a:t> </a:t>
            </a:r>
            <a:r>
              <a:rPr lang="en-GB" dirty="0" smtClean="0"/>
              <a:t>computer players (</a:t>
            </a:r>
            <a:r>
              <a:rPr lang="en-GB" dirty="0" smtClean="0"/>
              <a:t>NPCs / bots)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No. The purpose of game AI 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Chess can revealing much more about human beings and their </a:t>
            </a:r>
            <a:r>
              <a:rPr lang="en-GB" sz="2400" dirty="0" err="1" smtClean="0"/>
              <a:t>behavior</a:t>
            </a:r>
            <a:r>
              <a:rPr lang="en-GB" sz="2400" dirty="0" smtClean="0"/>
              <a:t>, through the symbolism of the game and the way we play</a:t>
            </a:r>
          </a:p>
          <a:p>
            <a:r>
              <a:rPr lang="en-GB" sz="2400" dirty="0" smtClean="0"/>
              <a:t>It cannot reveal a lot about a </a:t>
            </a:r>
            <a:r>
              <a:rPr lang="en-GB" sz="2400" dirty="0" err="1" smtClean="0"/>
              <a:t>bot</a:t>
            </a:r>
            <a:r>
              <a:rPr lang="en-GB" sz="2400" dirty="0" smtClean="0"/>
              <a:t> if </a:t>
            </a:r>
            <a:r>
              <a:rPr lang="en-GB" sz="2400" dirty="0" smtClean="0"/>
              <a:t>not the accuracy of the programmers </a:t>
            </a:r>
            <a:r>
              <a:rPr lang="en-GB" sz="2400" dirty="0" smtClean="0"/>
              <a:t>&amp; </a:t>
            </a:r>
            <a:r>
              <a:rPr lang="en-GB" sz="2400" dirty="0" smtClean="0"/>
              <a:t>software</a:t>
            </a:r>
          </a:p>
          <a:p>
            <a:r>
              <a:rPr lang="en-GB" sz="2400" dirty="0" smtClean="0"/>
              <a:t>So the Turing </a:t>
            </a:r>
            <a:r>
              <a:rPr lang="en-GB" sz="2400" dirty="0" smtClean="0"/>
              <a:t>Test </a:t>
            </a:r>
            <a:r>
              <a:rPr lang="en-GB" sz="2400" dirty="0" smtClean="0"/>
              <a:t>challenge in chess </a:t>
            </a:r>
            <a:r>
              <a:rPr lang="en-GB" sz="2400" dirty="0" smtClean="0"/>
              <a:t>platform </a:t>
            </a:r>
            <a:r>
              <a:rPr lang="en-GB" sz="2400" dirty="0" smtClean="0"/>
              <a:t>is more on player modelling and mimic a specific type of players’ behaviour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Turing </a:t>
            </a:r>
            <a:r>
              <a:rPr lang="en-GB" dirty="0" smtClean="0"/>
              <a:t>Test </a:t>
            </a:r>
            <a:r>
              <a:rPr lang="en-GB" dirty="0" smtClean="0"/>
              <a:t>and Chess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6012" y="5448320"/>
            <a:ext cx="6343640" cy="838200"/>
          </a:xfrm>
        </p:spPr>
        <p:txBody>
          <a:bodyPr/>
          <a:lstStyle/>
          <a:p>
            <a:r>
              <a:rPr lang="en-GB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Gwaredd</a:t>
            </a:r>
            <a:r>
              <a:rPr lang="en-GB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Mountain, Technical Director for Climax</a:t>
            </a:r>
            <a:endParaRPr lang="en-GB" sz="16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609740"/>
            <a:ext cx="5667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Richard Bartle gives a well used profiling system based on a set of game-scenario questions</a:t>
            </a:r>
          </a:p>
          <a:p>
            <a:r>
              <a:rPr lang="en-GB" dirty="0" smtClean="0"/>
              <a:t>Classifies players into four types</a:t>
            </a:r>
          </a:p>
          <a:p>
            <a:pPr lvl="1"/>
            <a:r>
              <a:rPr lang="en-GB" dirty="0" smtClean="0"/>
              <a:t>Explorer, Achiever, Socialiser, Killer</a:t>
            </a:r>
          </a:p>
          <a:p>
            <a:r>
              <a:rPr lang="en-GB" sz="1800" dirty="0" smtClean="0">
                <a:hlinkClick r:id="rId2"/>
              </a:rPr>
              <a:t>http://www.gamerdna.com/quizzes/bartle-test-of-gamer-psychology</a:t>
            </a:r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Bartle player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i="1" dirty="0" smtClean="0"/>
              <a:t>Mimic the body language of those you are conversing with, so that you can get closer to them in a non-verbal fashion. If someone is gesturing a lot, you can join in, while if a person is more reserved, you shouldn't gesture too wildly.</a:t>
            </a:r>
          </a:p>
          <a:p>
            <a:r>
              <a:rPr lang="en-GB" sz="2200" dirty="0" smtClean="0"/>
              <a:t>Build up a model of players through player observation</a:t>
            </a:r>
          </a:p>
          <a:p>
            <a:pPr lvl="1"/>
            <a:r>
              <a:rPr lang="en-GB" sz="1800" dirty="0" smtClean="0"/>
              <a:t>Monitor what human players are doing in the game</a:t>
            </a:r>
          </a:p>
          <a:p>
            <a:pPr lvl="2"/>
            <a:r>
              <a:rPr lang="en-GB" sz="1400" i="1" dirty="0" smtClean="0"/>
              <a:t>See</a:t>
            </a:r>
            <a:r>
              <a:rPr lang="en-GB" sz="1400" dirty="0" smtClean="0"/>
              <a:t> what they are doing</a:t>
            </a:r>
          </a:p>
          <a:p>
            <a:pPr lvl="2"/>
            <a:r>
              <a:rPr lang="en-GB" sz="1400" i="1" dirty="0" smtClean="0"/>
              <a:t>Understand</a:t>
            </a:r>
            <a:r>
              <a:rPr lang="en-GB" sz="1400" dirty="0" smtClean="0"/>
              <a:t> why they’re doing it</a:t>
            </a:r>
          </a:p>
          <a:p>
            <a:r>
              <a:rPr lang="en-GB" sz="2200" dirty="0" smtClean="0"/>
              <a:t>Mimic their player type. e.g. be a socialiser if the human player is a socialiser.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958166" cy="838200"/>
          </a:xfrm>
        </p:spPr>
        <p:txBody>
          <a:bodyPr/>
          <a:lstStyle/>
          <a:p>
            <a:r>
              <a:rPr lang="en-GB" sz="2000" dirty="0" smtClean="0"/>
              <a:t>Mimic the specific player type of human judge (player)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3214686"/>
            <a:ext cx="3071834" cy="278608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GB" sz="2000" dirty="0" smtClean="0">
                <a:latin typeface="+mn-lt"/>
              </a:rPr>
              <a:t>Game-defined goals</a:t>
            </a:r>
          </a:p>
          <a:p>
            <a:r>
              <a:rPr lang="en-GB" sz="2000" dirty="0" smtClean="0">
                <a:latin typeface="+mn-lt"/>
              </a:rPr>
              <a:t>or self-defined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90800"/>
            <a:ext cx="7815291" cy="623886"/>
          </a:xfrm>
        </p:spPr>
        <p:txBody>
          <a:bodyPr/>
          <a:lstStyle/>
          <a:p>
            <a:r>
              <a:rPr lang="en-GB" dirty="0" smtClean="0"/>
              <a:t>Shifting of the goal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Game-based Turing test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3875980"/>
            <a:ext cx="292895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Pursuing/ killing enemies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Level up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Advance character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Access new content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Better weapons/ outfit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Higher place on the League table</a:t>
            </a:r>
            <a:endParaRPr lang="en-GB" sz="20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214686"/>
            <a:ext cx="3071834" cy="278608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GB" sz="2000" dirty="0" smtClean="0">
                <a:latin typeface="+mn-lt"/>
              </a:rPr>
              <a:t>Game-based Turing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875980"/>
            <a:ext cx="2928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n-lt"/>
              </a:rPr>
              <a:t>Mimic human behaviours, even act irrationally</a:t>
            </a:r>
            <a:endParaRPr lang="en-GB" sz="2000" dirty="0" smtClean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00562" y="4429132"/>
            <a:ext cx="571504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formal reverse Turing test follows the same format as a Turing test. Human subjects attempt to imitate the conversational style of a computer program such as ELIZA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Turing </a:t>
            </a:r>
            <a:r>
              <a:rPr lang="en-GB" dirty="0" smtClean="0"/>
              <a:t>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66" y="2405074"/>
            <a:ext cx="3786214" cy="3881446"/>
          </a:xfrm>
        </p:spPr>
        <p:txBody>
          <a:bodyPr/>
          <a:lstStyle/>
          <a:p>
            <a:r>
              <a:rPr lang="en-GB" sz="2400" dirty="0" smtClean="0"/>
              <a:t>NPCs imitating human </a:t>
            </a:r>
            <a:r>
              <a:rPr lang="en-GB" sz="2400" dirty="0" err="1" smtClean="0"/>
              <a:t>behaviors</a:t>
            </a:r>
            <a:endParaRPr lang="en-GB" sz="2400" dirty="0" smtClean="0"/>
          </a:p>
          <a:p>
            <a:r>
              <a:rPr lang="en-GB" sz="2400" dirty="0" smtClean="0"/>
              <a:t>Human imitating NPCs</a:t>
            </a:r>
          </a:p>
          <a:p>
            <a:r>
              <a:rPr lang="en-GB" sz="2400" dirty="0" smtClean="0"/>
              <a:t>sniper vs. spy</a:t>
            </a:r>
          </a:p>
          <a:p>
            <a:pPr lvl="1"/>
            <a:r>
              <a:rPr lang="en-GB" sz="2000" dirty="0" smtClean="0"/>
              <a:t>spy - avoid detection from the sniper, who has a full view of the party </a:t>
            </a:r>
          </a:p>
          <a:p>
            <a:pPr lvl="1"/>
            <a:r>
              <a:rPr lang="en-GB" sz="2000" dirty="0" smtClean="0"/>
              <a:t>sniper - distinguish the spy and kill him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SpyParty</a:t>
            </a:r>
            <a:r>
              <a:rPr lang="en-GB" dirty="0" smtClean="0"/>
              <a:t> </a:t>
            </a:r>
            <a:r>
              <a:rPr lang="en-GB" sz="2400" b="0" dirty="0" smtClean="0"/>
              <a:t>– a reverse Turing </a:t>
            </a:r>
            <a:r>
              <a:rPr lang="en-GB" sz="2400" b="0" dirty="0" smtClean="0"/>
              <a:t>Test </a:t>
            </a:r>
            <a:r>
              <a:rPr lang="en-GB" sz="2400" b="0" dirty="0" smtClean="0"/>
              <a:t>in video game</a:t>
            </a:r>
            <a:endParaRPr lang="en-GB" b="0" dirty="0" smtClean="0"/>
          </a:p>
        </p:txBody>
      </p:sp>
      <p:pic>
        <p:nvPicPr>
          <p:cNvPr id="1026" name="Picture 2" descr="http://cdn.spyparty.com/wp-content/gallery/2010-08/spyparty-2010-08-11-10-30-42-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357430"/>
            <a:ext cx="4976793" cy="373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0"/>
            <a:ext cx="7772400" cy="8382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8243918" cy="3505200"/>
          </a:xfrm>
        </p:spPr>
        <p:txBody>
          <a:bodyPr/>
          <a:lstStyle/>
          <a:p>
            <a:r>
              <a:rPr lang="en-GB" sz="2000" dirty="0" smtClean="0"/>
              <a:t>Background: about DDS</a:t>
            </a:r>
          </a:p>
          <a:p>
            <a:r>
              <a:rPr lang="en-US" sz="2000" dirty="0" smtClean="0"/>
              <a:t>Conversation-based vs. game-based Turing test</a:t>
            </a:r>
          </a:p>
          <a:p>
            <a:r>
              <a:rPr lang="en-US" sz="2000" dirty="0" err="1" smtClean="0"/>
              <a:t>Loebner</a:t>
            </a:r>
            <a:r>
              <a:rPr lang="en-US" sz="2000" dirty="0" smtClean="0"/>
              <a:t> Prize vs. </a:t>
            </a:r>
            <a:r>
              <a:rPr lang="en-US" sz="2000" dirty="0" err="1" smtClean="0"/>
              <a:t>BotPrize</a:t>
            </a:r>
            <a:endParaRPr lang="en-US" sz="2000" dirty="0" smtClean="0"/>
          </a:p>
          <a:p>
            <a:r>
              <a:rPr lang="en-GB" sz="2000" dirty="0" smtClean="0"/>
              <a:t>Turing test in board games (chess)</a:t>
            </a:r>
          </a:p>
          <a:p>
            <a:r>
              <a:rPr lang="en-GB" sz="2000" dirty="0" smtClean="0"/>
              <a:t>Turing test in video games (UT2004)</a:t>
            </a:r>
          </a:p>
          <a:p>
            <a:r>
              <a:rPr lang="en-GB" sz="2000" dirty="0" smtClean="0"/>
              <a:t>Player modelling and mimic player types</a:t>
            </a:r>
          </a:p>
          <a:p>
            <a:r>
              <a:rPr lang="en-GB" sz="2000" dirty="0" smtClean="0"/>
              <a:t>The goal of game AI</a:t>
            </a:r>
          </a:p>
          <a:p>
            <a:r>
              <a:rPr lang="en-GB" sz="2000" dirty="0" smtClean="0"/>
              <a:t>When the goals merge, a reversed Turing test in </a:t>
            </a:r>
            <a:r>
              <a:rPr lang="en-GB" sz="2000" i="1" dirty="0" err="1" smtClean="0"/>
              <a:t>SpyParty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8868"/>
            <a:ext cx="7815291" cy="3667132"/>
          </a:xfrm>
        </p:spPr>
        <p:txBody>
          <a:bodyPr/>
          <a:lstStyle/>
          <a:p>
            <a:r>
              <a:rPr lang="en-US" sz="2400" dirty="0" smtClean="0"/>
              <a:t>Conversation-based vs. game-based Turing test</a:t>
            </a:r>
          </a:p>
          <a:p>
            <a:r>
              <a:rPr lang="en-US" sz="2400" dirty="0" err="1" smtClean="0"/>
              <a:t>Loebner</a:t>
            </a:r>
            <a:r>
              <a:rPr lang="en-US" sz="2400" dirty="0" smtClean="0"/>
              <a:t> Prize vs. </a:t>
            </a:r>
            <a:r>
              <a:rPr lang="en-US" sz="2400" dirty="0" err="1" smtClean="0"/>
              <a:t>BotPrize</a:t>
            </a:r>
            <a:endParaRPr lang="en-US" sz="2400" dirty="0" smtClean="0"/>
          </a:p>
          <a:p>
            <a:r>
              <a:rPr lang="en-GB" sz="2400" dirty="0" smtClean="0"/>
              <a:t>Turing test in board games (chess)</a:t>
            </a:r>
          </a:p>
          <a:p>
            <a:r>
              <a:rPr lang="en-GB" sz="2400" dirty="0" smtClean="0"/>
              <a:t>Turing test in video games (UT2004)</a:t>
            </a:r>
          </a:p>
          <a:p>
            <a:r>
              <a:rPr lang="en-GB" sz="2400" dirty="0" smtClean="0"/>
              <a:t>Player modelling and mimic player types</a:t>
            </a:r>
          </a:p>
          <a:p>
            <a:r>
              <a:rPr lang="en-GB" sz="2400" dirty="0" smtClean="0"/>
              <a:t>The goal of game AI</a:t>
            </a:r>
          </a:p>
          <a:p>
            <a:r>
              <a:rPr lang="en-GB" sz="2400" dirty="0" smtClean="0"/>
              <a:t>When the goals merge, a reversed Turing test in </a:t>
            </a:r>
            <a:r>
              <a:rPr lang="en-GB" sz="2400" i="1" dirty="0" err="1" smtClean="0"/>
              <a:t>SpyParty</a:t>
            </a:r>
            <a:endParaRPr lang="en-GB" sz="2400" i="1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57788"/>
            <a:ext cx="899048" cy="81142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4348" y="2000240"/>
            <a:ext cx="7820052" cy="47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endParaRPr lang="en-US" sz="1100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  <a:hlinkClick r:id="rId3"/>
              </a:rPr>
              <a:t>www.gsa.ac.uk/dds</a:t>
            </a:r>
            <a:endParaRPr lang="en-US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kern="0" dirty="0" smtClean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	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DDS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Facebook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	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  <a:hlinkClick r:id="rId4"/>
              </a:rPr>
              <a:t>http://facebook.com/digitaldesignstudio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/>
            </a:r>
            <a:b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</a:b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	 Follow us on Twitter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  <a:hlinkClick r:id="rId5"/>
              </a:rPr>
              <a:t>@</a:t>
            </a:r>
            <a:r>
              <a:rPr kumimoji="0" lang="en-US" sz="2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  <a:hlinkClick r:id="rId5"/>
              </a:rPr>
              <a:t>ddsgsa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2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		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  <a:hlinkClick r:id="rId6"/>
              </a:rPr>
              <a:t>m.ma@gsa.ac.uk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2" charset="-128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2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56" y="3357562"/>
            <a:ext cx="762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56" y="4271962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sphotos-f.ak.fbcdn.net/hphotos-ak-ash4/182999_201677289843649_41899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077" y="4267200"/>
            <a:ext cx="1097523" cy="1653173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533400" y="1562100"/>
            <a:ext cx="3586162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+mj-lt"/>
                <a:cs typeface="+mj-cs"/>
                <a:sym typeface="Century Gothic" charset="0"/>
              </a:rPr>
              <a:t>What do we do?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 l="22359" t="20007" r="30286" b="26509"/>
          <a:stretch>
            <a:fillRect/>
          </a:stretch>
        </p:blipFill>
        <p:spPr bwMode="auto">
          <a:xfrm>
            <a:off x="8076010" y="4876799"/>
            <a:ext cx="1037630" cy="10382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/>
          <a:srcRect l="22606" t="17415" r="19351" b="17030"/>
          <a:stretch>
            <a:fillRect/>
          </a:stretch>
        </p:blipFill>
        <p:spPr bwMode="auto">
          <a:xfrm>
            <a:off x="2068116" y="4879181"/>
            <a:ext cx="1041202" cy="10406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7354" y="4867274"/>
            <a:ext cx="1057275" cy="10572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9094" y="4879180"/>
            <a:ext cx="1057275" cy="10572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7164" y="4874417"/>
            <a:ext cx="852785" cy="10429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7695" y="5957887"/>
            <a:ext cx="9004709" cy="138113"/>
            <a:chOff x="0" y="38"/>
            <a:chExt cx="10083" cy="116"/>
          </a:xfrm>
        </p:grpSpPr>
        <p:sp>
          <p:nvSpPr>
            <p:cNvPr id="71690" name="Rectangle 10"/>
            <p:cNvSpPr>
              <a:spLocks/>
            </p:cNvSpPr>
            <p:nvPr/>
          </p:nvSpPr>
          <p:spPr bwMode="auto">
            <a:xfrm>
              <a:off x="0" y="38"/>
              <a:ext cx="750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SOUND DUB</a:t>
              </a:r>
            </a:p>
          </p:txBody>
        </p:sp>
        <p:sp>
          <p:nvSpPr>
            <p:cNvPr id="71691" name="Rectangle 11"/>
            <p:cNvSpPr>
              <a:spLocks/>
            </p:cNvSpPr>
            <p:nvPr/>
          </p:nvSpPr>
          <p:spPr bwMode="auto">
            <a:xfrm>
              <a:off x="1129" y="38"/>
              <a:ext cx="909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HD EDIT SUITE</a:t>
              </a:r>
            </a:p>
          </p:txBody>
        </p:sp>
        <p:sp>
          <p:nvSpPr>
            <p:cNvPr id="71692" name="Rectangle 12"/>
            <p:cNvSpPr>
              <a:spLocks/>
            </p:cNvSpPr>
            <p:nvPr/>
          </p:nvSpPr>
          <p:spPr bwMode="auto">
            <a:xfrm>
              <a:off x="4601" y="38"/>
              <a:ext cx="926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3D SOUND LAB</a:t>
              </a:r>
            </a:p>
          </p:txBody>
        </p:sp>
        <p:sp>
          <p:nvSpPr>
            <p:cNvPr id="71693" name="Rectangle 13"/>
            <p:cNvSpPr>
              <a:spLocks/>
            </p:cNvSpPr>
            <p:nvPr/>
          </p:nvSpPr>
          <p:spPr bwMode="auto">
            <a:xfrm>
              <a:off x="3516" y="38"/>
              <a:ext cx="718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FAKESPACE</a:t>
              </a:r>
            </a:p>
          </p:txBody>
        </p:sp>
        <p:sp>
          <p:nvSpPr>
            <p:cNvPr id="71694" name="Rectangle 14"/>
            <p:cNvSpPr>
              <a:spLocks/>
            </p:cNvSpPr>
            <p:nvPr/>
          </p:nvSpPr>
          <p:spPr bwMode="auto">
            <a:xfrm>
              <a:off x="9006" y="38"/>
              <a:ext cx="1077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MEDIA TRAINING</a:t>
              </a:r>
            </a:p>
          </p:txBody>
        </p:sp>
        <p:sp>
          <p:nvSpPr>
            <p:cNvPr id="71695" name="Rectangle 15"/>
            <p:cNvSpPr>
              <a:spLocks/>
            </p:cNvSpPr>
            <p:nvPr/>
          </p:nvSpPr>
          <p:spPr bwMode="auto">
            <a:xfrm>
              <a:off x="7201" y="38"/>
              <a:ext cx="355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LAB 1</a:t>
              </a:r>
            </a:p>
          </p:txBody>
        </p:sp>
        <p:sp>
          <p:nvSpPr>
            <p:cNvPr id="71696" name="Rectangle 16"/>
            <p:cNvSpPr>
              <a:spLocks/>
            </p:cNvSpPr>
            <p:nvPr/>
          </p:nvSpPr>
          <p:spPr bwMode="auto">
            <a:xfrm>
              <a:off x="8270" y="38"/>
              <a:ext cx="359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LAB 2</a:t>
              </a:r>
            </a:p>
          </p:txBody>
        </p:sp>
        <p:sp>
          <p:nvSpPr>
            <p:cNvPr id="71697" name="Rectangle 17"/>
            <p:cNvSpPr>
              <a:spLocks/>
            </p:cNvSpPr>
            <p:nvPr/>
          </p:nvSpPr>
          <p:spPr bwMode="auto">
            <a:xfrm>
              <a:off x="2191" y="38"/>
              <a:ext cx="1120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LASER SCANNING</a:t>
              </a:r>
            </a:p>
          </p:txBody>
        </p:sp>
        <p:sp>
          <p:nvSpPr>
            <p:cNvPr id="71698" name="Rectangle 18"/>
            <p:cNvSpPr>
              <a:spLocks/>
            </p:cNvSpPr>
            <p:nvPr/>
          </p:nvSpPr>
          <p:spPr bwMode="auto">
            <a:xfrm>
              <a:off x="5720" y="38"/>
              <a:ext cx="1138" cy="1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ea typeface="Gill Sans" charset="0"/>
                  <a:cs typeface="Gill Sans" charset="0"/>
                </a:rPr>
                <a:t>MOTION</a:t>
              </a:r>
              <a:r>
                <a:rPr lang="en-US" sz="900" dirty="0" smtClean="0">
                  <a:ea typeface="Gill Sans" charset="0"/>
                  <a:cs typeface="Gill Sans" charset="0"/>
                </a:rPr>
                <a:t> CAPTURE</a:t>
              </a:r>
              <a:endParaRPr lang="en-US" sz="900" dirty="0">
                <a:ea typeface="Gill Sans" charset="0"/>
                <a:cs typeface="Gill Sans" charset="0"/>
              </a:endParaRPr>
            </a:p>
          </p:txBody>
        </p:sp>
      </p:grpSp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4951" y="4876799"/>
            <a:ext cx="1042988" cy="10429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3644" y="4874418"/>
            <a:ext cx="1037630" cy="10382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0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144" y="4879181"/>
            <a:ext cx="1050131" cy="10501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03" name="Rectangle 23"/>
          <p:cNvSpPr>
            <a:spLocks/>
          </p:cNvSpPr>
          <p:nvPr/>
        </p:nvSpPr>
        <p:spPr bwMode="auto">
          <a:xfrm>
            <a:off x="3997226" y="1905000"/>
            <a:ext cx="5222974" cy="2971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4003" tIns="24003" rIns="24003" bIns="24003" anchor="ctr">
            <a:prstTxWarp prst="textNoShape">
              <a:avLst/>
            </a:prstTxWarp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Ultra High Resolution Laser Scanning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3D Digital Modeling 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Computer Animation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Full Body Motion Capture</a:t>
            </a:r>
            <a:endParaRPr lang="en-US" sz="2000" dirty="0" smtClean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r>
              <a:rPr lang="en-US" sz="2000" dirty="0" err="1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Ambisonic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 Sound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Software/App Development</a:t>
            </a:r>
            <a:endParaRPr lang="en-US" sz="2000" dirty="0" smtClean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HCI: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haptics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, gesture recognition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Virtual Reality and virtual environments</a:t>
            </a:r>
          </a:p>
          <a:p>
            <a:r>
              <a:rPr lang="en-GB" sz="2000" dirty="0" err="1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SGs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 for Healthcare / education / heritage</a:t>
            </a:r>
          </a:p>
          <a:p>
            <a:pPr algn="l"/>
            <a:endParaRPr lang="en-US" sz="2000" dirty="0" smtClean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l"/>
            <a:endParaRPr lang="en-US" sz="23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dinburgh_Main_0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7836"/>
            <a:ext cx="9167813" cy="68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--Flood_Clip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5586" y="-71462"/>
            <a:ext cx="9199586" cy="689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428868"/>
            <a:ext cx="7815291" cy="3857652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Conversation</a:t>
            </a:r>
            <a:r>
              <a:rPr lang="en-GB" sz="2400" dirty="0" smtClean="0">
                <a:ea typeface="ＭＳ Ｐゴシック" pitchFamily="32" charset="-128"/>
                <a:cs typeface="+mn-cs"/>
              </a:rPr>
              <a:t>-based Turing Test</a:t>
            </a:r>
          </a:p>
          <a:p>
            <a:pPr>
              <a:buClrTx/>
            </a:pPr>
            <a:r>
              <a:rPr lang="en-GB" sz="1800" dirty="0" smtClean="0"/>
              <a:t>Imitate human communication (</a:t>
            </a:r>
            <a:r>
              <a:rPr lang="en-GB" sz="1800" dirty="0" err="1" smtClean="0"/>
              <a:t>ie</a:t>
            </a:r>
            <a:r>
              <a:rPr lang="en-GB" sz="1800" dirty="0" smtClean="0"/>
              <a:t>. response to interrogation)</a:t>
            </a:r>
          </a:p>
          <a:p>
            <a:pPr>
              <a:buClrTx/>
            </a:pPr>
            <a:r>
              <a:rPr lang="en-GB" sz="1800" dirty="0" smtClean="0"/>
              <a:t>Areas involved</a:t>
            </a:r>
          </a:p>
          <a:p>
            <a:pPr lvl="1">
              <a:buClrTx/>
            </a:pPr>
            <a:r>
              <a:rPr lang="en-GB" sz="1400" dirty="0" smtClean="0"/>
              <a:t>NLP</a:t>
            </a:r>
          </a:p>
          <a:p>
            <a:pPr lvl="1">
              <a:buClrTx/>
            </a:pPr>
            <a:r>
              <a:rPr lang="en-GB" sz="1400" dirty="0" smtClean="0"/>
              <a:t>Knowledge representation </a:t>
            </a:r>
          </a:p>
          <a:p>
            <a:pPr lvl="1">
              <a:buClrTx/>
            </a:pPr>
            <a:r>
              <a:rPr lang="en-GB" sz="1400" dirty="0" smtClean="0"/>
              <a:t>Information retrieval</a:t>
            </a:r>
          </a:p>
          <a:p>
            <a:pPr lvl="1">
              <a:buClrTx/>
            </a:pPr>
            <a:r>
              <a:rPr lang="en-GB" sz="1400" dirty="0" smtClean="0"/>
              <a:t>Reasoning</a:t>
            </a:r>
          </a:p>
          <a:p>
            <a:pPr>
              <a:buClrTx/>
            </a:pPr>
            <a:r>
              <a:rPr lang="en-GB" sz="1800" dirty="0" smtClean="0"/>
              <a:t>Conversations are virtually unlimited (unless topics are restricted)</a:t>
            </a:r>
          </a:p>
          <a:p>
            <a:pPr>
              <a:buClrTx/>
            </a:pPr>
            <a:r>
              <a:rPr lang="en-GB" sz="1800" dirty="0" smtClean="0"/>
              <a:t>Engaging with one human interrogator (1 to 1)</a:t>
            </a:r>
          </a:p>
          <a:p>
            <a:pPr>
              <a:buClrTx/>
            </a:pPr>
            <a:r>
              <a:rPr lang="en-GB" sz="1800" dirty="0" smtClean="0"/>
              <a:t>Single-tasking</a:t>
            </a:r>
          </a:p>
          <a:p>
            <a:pPr>
              <a:buClrTx/>
            </a:pPr>
            <a:r>
              <a:rPr lang="en-GB" sz="1800" dirty="0" smtClean="0"/>
              <a:t>Computer tactics: </a:t>
            </a:r>
          </a:p>
          <a:p>
            <a:pPr lvl="1"/>
            <a:r>
              <a:rPr lang="en-GB" sz="1400" dirty="0" smtClean="0"/>
              <a:t>Artificial stupidity, e.g. deliberately introduce common typos</a:t>
            </a:r>
          </a:p>
          <a:p>
            <a:pPr lvl="1"/>
            <a:r>
              <a:rPr lang="en-GB" sz="1400" dirty="0" smtClean="0"/>
              <a:t>Add personality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Conversation</a:t>
            </a:r>
            <a:r>
              <a:rPr lang="en-GB" sz="2800" b="1" dirty="0" smtClean="0"/>
              <a:t>-based </a:t>
            </a:r>
            <a:r>
              <a:rPr lang="en-GB" sz="2800" dirty="0" smtClean="0"/>
              <a:t>vs.</a:t>
            </a:r>
            <a:r>
              <a:rPr lang="en-GB" sz="2800" b="1" dirty="0" smtClean="0"/>
              <a:t> Game-based </a:t>
            </a:r>
            <a:br>
              <a:rPr lang="en-GB" sz="2800" b="1" dirty="0" smtClean="0"/>
            </a:br>
            <a:r>
              <a:rPr lang="en-GB" sz="2800" b="1" dirty="0" smtClean="0"/>
              <a:t>Turing Test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2910" y="2262198"/>
            <a:ext cx="8001056" cy="3738570"/>
          </a:xfrm>
        </p:spPr>
        <p:txBody>
          <a:bodyPr/>
          <a:lstStyle/>
          <a:p>
            <a:pPr lvl="0">
              <a:defRPr/>
            </a:pPr>
            <a:r>
              <a:rPr lang="en-GB" sz="1600" dirty="0" smtClean="0"/>
              <a:t>Imitate human behaviours in complex </a:t>
            </a:r>
            <a:r>
              <a:rPr lang="en-GB" sz="1600" dirty="0" err="1" smtClean="0"/>
              <a:t>gameplay</a:t>
            </a:r>
            <a:r>
              <a:rPr lang="en-GB" sz="1600" dirty="0" smtClean="0"/>
              <a:t>, </a:t>
            </a:r>
            <a:r>
              <a:rPr lang="en-GB" sz="1400" dirty="0" smtClean="0"/>
              <a:t>e.g. weapon choice, actions, motion (in 3D environment) and manipulation of virtual objects (e.g. weapons). </a:t>
            </a:r>
            <a:r>
              <a:rPr lang="en-GB" sz="1600" dirty="0" smtClean="0"/>
              <a:t>More closely related to robotics than </a:t>
            </a:r>
            <a:r>
              <a:rPr lang="en-US" sz="1600" dirty="0" smtClean="0"/>
              <a:t>conversation</a:t>
            </a:r>
            <a:r>
              <a:rPr lang="en-GB" sz="1600" dirty="0" smtClean="0"/>
              <a:t>-based Turing test</a:t>
            </a:r>
          </a:p>
          <a:p>
            <a:pPr lvl="0">
              <a:defRPr/>
            </a:pPr>
            <a:r>
              <a:rPr lang="en-GB" sz="1600" dirty="0" smtClean="0"/>
              <a:t>Areas involved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Player modelling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Decision making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Path finding, motion planning (in 3D space)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Reasoning and planning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Voice synthesizing 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NLP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Perception (inc. object recognition)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Social intelligence</a:t>
            </a:r>
          </a:p>
          <a:p>
            <a:pPr lvl="1">
              <a:buSzTx/>
              <a:buFontTx/>
              <a:buChar char="•"/>
              <a:defRPr/>
            </a:pPr>
            <a:r>
              <a:rPr lang="en-GB" sz="1600" dirty="0" smtClean="0"/>
              <a:t>Conversational behaviour</a:t>
            </a:r>
          </a:p>
          <a:p>
            <a:pPr lvl="0">
              <a:defRPr/>
            </a:pPr>
            <a:endParaRPr lang="en-GB" sz="1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428736"/>
            <a:ext cx="7772400" cy="838200"/>
          </a:xfrm>
        </p:spPr>
        <p:txBody>
          <a:bodyPr/>
          <a:lstStyle/>
          <a:p>
            <a:r>
              <a:rPr lang="en-GB" sz="2800" dirty="0" smtClean="0"/>
              <a:t>Game-based Turing test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5715008" y="714356"/>
            <a:ext cx="3286116" cy="1500198"/>
          </a:xfrm>
          <a:prstGeom prst="wedgeEllipseCallout">
            <a:avLst>
              <a:gd name="adj1" fmla="val -67269"/>
              <a:gd name="adj2" fmla="val 589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explains why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game-based Turing test is currently easier to pass than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conversation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-based test</a:t>
            </a: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2910" y="2333636"/>
            <a:ext cx="8101042" cy="3738570"/>
          </a:xfrm>
        </p:spPr>
        <p:txBody>
          <a:bodyPr/>
          <a:lstStyle/>
          <a:p>
            <a:pPr lvl="0">
              <a:defRPr/>
            </a:pPr>
            <a:r>
              <a:rPr lang="en-GB" sz="1800" dirty="0" smtClean="0"/>
              <a:t>Less challenging: </a:t>
            </a:r>
            <a:r>
              <a:rPr lang="en-GB" sz="1800" b="1" dirty="0" smtClean="0"/>
              <a:t>Limited by the gaming platform, e.g. actions available, will be interesting to carry out Turing test in MMORPG genre</a:t>
            </a:r>
          </a:p>
          <a:p>
            <a:pPr lvl="0">
              <a:defRPr/>
            </a:pPr>
            <a:r>
              <a:rPr lang="en-GB" sz="1800" dirty="0" smtClean="0"/>
              <a:t>More challenging: engaging with multiple opponents/teammates (1 to many)</a:t>
            </a:r>
          </a:p>
          <a:p>
            <a:pPr lvl="0">
              <a:defRPr/>
            </a:pPr>
            <a:r>
              <a:rPr lang="en-GB" sz="1800" dirty="0" smtClean="0"/>
              <a:t>Multitasking: often in chaotic combat</a:t>
            </a:r>
          </a:p>
          <a:p>
            <a:pPr lvl="0">
              <a:defRPr/>
            </a:pPr>
            <a:r>
              <a:rPr lang="en-GB" sz="1800" dirty="0" smtClean="0"/>
              <a:t>Computer tactics</a:t>
            </a:r>
          </a:p>
          <a:p>
            <a:pPr lvl="1">
              <a:defRPr/>
            </a:pPr>
            <a:r>
              <a:rPr lang="en-GB" sz="1400" dirty="0" smtClean="0"/>
              <a:t>Artificial stupidity, e.g. emulating human irrational behaviours</a:t>
            </a:r>
          </a:p>
          <a:p>
            <a:pPr lvl="0">
              <a:buNone/>
              <a:defRPr/>
            </a:pPr>
            <a:r>
              <a:rPr lang="en-GB" sz="1800" dirty="0" smtClean="0"/>
              <a:t>	</a:t>
            </a:r>
            <a:r>
              <a:rPr lang="en-GB" sz="1800" i="1" dirty="0" smtClean="0"/>
              <a:t>“People tend to tenaciously pursue specific opponents without regard for optimality. When humans have a grudge, they’ll chase after an enemy even when it’s not in their interests. We can mimic that behaviour.”</a:t>
            </a:r>
          </a:p>
          <a:p>
            <a:pPr lvl="1">
              <a:defRPr/>
            </a:pPr>
            <a:r>
              <a:rPr lang="en-GB" sz="1400" dirty="0" smtClean="0"/>
              <a:t>Add personality (player modelling)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428736"/>
            <a:ext cx="7772400" cy="838200"/>
          </a:xfrm>
        </p:spPr>
        <p:txBody>
          <a:bodyPr/>
          <a:lstStyle/>
          <a:p>
            <a:r>
              <a:rPr lang="en-GB" sz="2800" dirty="0" smtClean="0"/>
              <a:t>Game-based Turing Test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1" y="2590800"/>
            <a:ext cx="5672149" cy="3505200"/>
          </a:xfrm>
        </p:spPr>
        <p:txBody>
          <a:bodyPr/>
          <a:lstStyle/>
          <a:p>
            <a:r>
              <a:rPr lang="en-GB" sz="2000" dirty="0" smtClean="0"/>
              <a:t>Participants create NPCs for UT 2004 (a FPS game) that can fool opponents (judges) into thinking it is a human player</a:t>
            </a:r>
          </a:p>
          <a:p>
            <a:r>
              <a:rPr lang="en-GB" sz="2000" dirty="0" smtClean="0"/>
              <a:t>In </a:t>
            </a:r>
            <a:r>
              <a:rPr lang="en-GB" sz="2000" dirty="0" err="1" smtClean="0"/>
              <a:t>BotPrize</a:t>
            </a:r>
            <a:r>
              <a:rPr lang="en-GB" sz="2000" dirty="0" smtClean="0"/>
              <a:t> 2012 two teams have passed the human-like play barrier</a:t>
            </a:r>
          </a:p>
          <a:p>
            <a:r>
              <a:rPr lang="en-GB" sz="2000" dirty="0" smtClean="0"/>
              <a:t>Computer gets a rating higher than the ratings of the real humans?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BotPrize</a:t>
            </a:r>
            <a:endParaRPr lang="en-GB" dirty="0"/>
          </a:p>
        </p:txBody>
      </p:sp>
      <p:pic>
        <p:nvPicPr>
          <p:cNvPr id="9218" name="Picture 2" descr="botprize face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00504"/>
            <a:ext cx="28575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</TotalTime>
  <Words>899</Words>
  <Application>Microsoft Office PowerPoint</Application>
  <PresentationFormat>On-screen Show (4:3)</PresentationFormat>
  <Paragraphs>175</Paragraphs>
  <Slides>21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Outline</vt:lpstr>
      <vt:lpstr>Slide 3</vt:lpstr>
      <vt:lpstr>Slide 4</vt:lpstr>
      <vt:lpstr>Slide 5</vt:lpstr>
      <vt:lpstr>Conversation-based vs. Game-based  Turing Test </vt:lpstr>
      <vt:lpstr>Game-based Turing test</vt:lpstr>
      <vt:lpstr>Game-based Turing Test</vt:lpstr>
      <vt:lpstr>BotPrize</vt:lpstr>
      <vt:lpstr>BotPrize 2012 results</vt:lpstr>
      <vt:lpstr>However, not all games involve humanoid character</vt:lpstr>
      <vt:lpstr>No. The purpose of game AI is</vt:lpstr>
      <vt:lpstr>The Turing Test and Chess</vt:lpstr>
      <vt:lpstr>Gwaredd Mountain, Technical Director for Climax</vt:lpstr>
      <vt:lpstr>Bartle player models</vt:lpstr>
      <vt:lpstr>Mimic the specific player type of human judge (player)</vt:lpstr>
      <vt:lpstr>Game-based Turing test</vt:lpstr>
      <vt:lpstr>Reverse Turing Test</vt:lpstr>
      <vt:lpstr>SpyParty – a reverse Turing Test in video game</vt:lpstr>
      <vt:lpstr>Summary</vt:lpstr>
      <vt:lpstr>Further information</vt:lpstr>
    </vt:vector>
  </TitlesOfParts>
  <Company>drone™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presentation</dc:title>
  <dc:creator>drone #1</dc:creator>
  <cp:lastModifiedBy>Minhua Eunice Ma</cp:lastModifiedBy>
  <cp:revision>420</cp:revision>
  <dcterms:created xsi:type="dcterms:W3CDTF">2013-09-11T10:07:21Z</dcterms:created>
  <dcterms:modified xsi:type="dcterms:W3CDTF">2013-09-15T11:31:33Z</dcterms:modified>
</cp:coreProperties>
</file>